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4" r:id="rId4"/>
    <p:sldId id="266" r:id="rId5"/>
    <p:sldId id="269" r:id="rId6"/>
    <p:sldId id="265" r:id="rId7"/>
    <p:sldId id="267" r:id="rId8"/>
    <p:sldId id="262" r:id="rId9"/>
    <p:sldId id="268"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49" d="100"/>
          <a:sy n="49" d="100"/>
        </p:scale>
        <p:origin x="72" y="1476"/>
      </p:cViewPr>
      <p:guideLst>
        <p:guide orient="horz"/>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CB5B5B-6056-46EE-83CE-A1D52AB697DB}" type="datetimeFigureOut">
              <a:rPr lang="ar-IQ" smtClean="0"/>
              <a:t>06/01/1443</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350095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CB5B5B-6056-46EE-83CE-A1D52AB697DB}" type="datetimeFigureOut">
              <a:rPr lang="ar-IQ" smtClean="0"/>
              <a:t>06/01/1443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2724989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CB5B5B-6056-46EE-83CE-A1D52AB697DB}" type="datetimeFigureOut">
              <a:rPr lang="ar-IQ" smtClean="0"/>
              <a:t>06/01/1443</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33EEBA-7D0B-4218-B378-808A1DD14F76}"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7702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8CB5B5B-6056-46EE-83CE-A1D52AB697DB}" type="datetimeFigureOut">
              <a:rPr lang="ar-IQ" smtClean="0"/>
              <a:t>06/01/1443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3247481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8CB5B5B-6056-46EE-83CE-A1D52AB697DB}" type="datetimeFigureOut">
              <a:rPr lang="ar-IQ" smtClean="0"/>
              <a:t>06/01/1443</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33EEBA-7D0B-4218-B378-808A1DD14F76}"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7665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8CB5B5B-6056-46EE-83CE-A1D52AB697DB}" type="datetimeFigureOut">
              <a:rPr lang="ar-IQ" smtClean="0"/>
              <a:t>06/01/1443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2290951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CB5B5B-6056-46EE-83CE-A1D52AB697DB}" type="datetimeFigureOut">
              <a:rPr lang="ar-IQ" smtClean="0"/>
              <a:t>06/01/1443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2386477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CB5B5B-6056-46EE-83CE-A1D52AB697DB}" type="datetimeFigureOut">
              <a:rPr lang="ar-IQ" smtClean="0"/>
              <a:t>06/01/1443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2602125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CB5B5B-6056-46EE-83CE-A1D52AB697DB}" type="datetimeFigureOut">
              <a:rPr lang="ar-IQ" smtClean="0"/>
              <a:t>06/01/1443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4056132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CB5B5B-6056-46EE-83CE-A1D52AB697DB}" type="datetimeFigureOut">
              <a:rPr lang="ar-IQ" smtClean="0"/>
              <a:t>06/01/1443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1343167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CB5B5B-6056-46EE-83CE-A1D52AB697DB}" type="datetimeFigureOut">
              <a:rPr lang="ar-IQ" smtClean="0"/>
              <a:t>06/01/1443</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2700652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CB5B5B-6056-46EE-83CE-A1D52AB697DB}" type="datetimeFigureOut">
              <a:rPr lang="ar-IQ" smtClean="0"/>
              <a:t>06/01/1443</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1577942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CB5B5B-6056-46EE-83CE-A1D52AB697DB}" type="datetimeFigureOut">
              <a:rPr lang="ar-IQ" smtClean="0"/>
              <a:t>06/01/1443</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178585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B5B5B-6056-46EE-83CE-A1D52AB697DB}" type="datetimeFigureOut">
              <a:rPr lang="ar-IQ" smtClean="0"/>
              <a:t>06/01/1443</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4175834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8CB5B5B-6056-46EE-83CE-A1D52AB697DB}" type="datetimeFigureOut">
              <a:rPr lang="ar-IQ" smtClean="0"/>
              <a:t>06/01/1443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2865668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8CB5B5B-6056-46EE-83CE-A1D52AB697DB}" type="datetimeFigureOut">
              <a:rPr lang="ar-IQ" smtClean="0"/>
              <a:t>06/01/1443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33EEBA-7D0B-4218-B378-808A1DD14F76}" type="slidenum">
              <a:rPr lang="ar-IQ" smtClean="0"/>
              <a:t>‹#›</a:t>
            </a:fld>
            <a:endParaRPr lang="ar-IQ"/>
          </a:p>
        </p:txBody>
      </p:sp>
    </p:spTree>
    <p:extLst>
      <p:ext uri="{BB962C8B-B14F-4D97-AF65-F5344CB8AC3E}">
        <p14:creationId xmlns:p14="http://schemas.microsoft.com/office/powerpoint/2010/main" val="311998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8CB5B5B-6056-46EE-83CE-A1D52AB697DB}" type="datetimeFigureOut">
              <a:rPr lang="ar-IQ" smtClean="0"/>
              <a:t>06/01/1443</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133EEBA-7D0B-4218-B378-808A1DD14F76}" type="slidenum">
              <a:rPr lang="ar-IQ" smtClean="0"/>
              <a:t>‹#›</a:t>
            </a:fld>
            <a:endParaRPr lang="ar-IQ"/>
          </a:p>
        </p:txBody>
      </p:sp>
    </p:spTree>
    <p:extLst>
      <p:ext uri="{BB962C8B-B14F-4D97-AF65-F5344CB8AC3E}">
        <p14:creationId xmlns:p14="http://schemas.microsoft.com/office/powerpoint/2010/main" val="3603160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t>مدارس علم النفس</a:t>
            </a:r>
          </a:p>
        </p:txBody>
      </p:sp>
    </p:spTree>
    <p:extLst>
      <p:ext uri="{BB962C8B-B14F-4D97-AF65-F5344CB8AC3E}">
        <p14:creationId xmlns:p14="http://schemas.microsoft.com/office/powerpoint/2010/main" val="4242493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r>
              <a:rPr lang="ar-IQ" sz="3600" b="1" dirty="0">
                <a:latin typeface="Arabic Typesetting" panose="03020402040406030203" pitchFamily="66" charset="-78"/>
                <a:cs typeface="Arabic Typesetting" panose="03020402040406030203" pitchFamily="66" charset="-78"/>
              </a:rPr>
              <a:t>مكامن القوة والضعف في الوظيفية</a:t>
            </a:r>
            <a:endParaRPr lang="en-US" sz="3600" dirty="0">
              <a:latin typeface="Arabic Typesetting" panose="03020402040406030203" pitchFamily="66" charset="-78"/>
              <a:cs typeface="Arabic Typesetting" panose="03020402040406030203" pitchFamily="66" charset="-78"/>
            </a:endParaRPr>
          </a:p>
          <a:p>
            <a:pPr lvl="0" algn="just"/>
            <a:r>
              <a:rPr lang="ar-IQ" sz="3600" dirty="0">
                <a:latin typeface="Arabic Typesetting" panose="03020402040406030203" pitchFamily="66" charset="-78"/>
                <a:cs typeface="Arabic Typesetting" panose="03020402040406030203" pitchFamily="66" charset="-78"/>
              </a:rPr>
              <a:t>ضعف منهجية البحث لديها. ففي حين استخدمت البنيوية المناهج التجريبية، فأن الوظيفية استخدمت المناهج الوصفية في البحث بشكل أكبر.</a:t>
            </a:r>
            <a:endParaRPr lang="en-US" sz="3600" dirty="0">
              <a:latin typeface="Arabic Typesetting" panose="03020402040406030203" pitchFamily="66" charset="-78"/>
              <a:cs typeface="Arabic Typesetting" panose="03020402040406030203" pitchFamily="66" charset="-78"/>
            </a:endParaRPr>
          </a:p>
          <a:p>
            <a:pPr lvl="0" algn="just"/>
            <a:r>
              <a:rPr lang="ar-IQ" sz="3600" dirty="0">
                <a:latin typeface="Arabic Typesetting" panose="03020402040406030203" pitchFamily="66" charset="-78"/>
                <a:cs typeface="Arabic Typesetting" panose="03020402040406030203" pitchFamily="66" charset="-78"/>
              </a:rPr>
              <a:t>من إيجابياتها انها ساهمت في ظهور علم النفس التطبيقي، والسلوكية.</a:t>
            </a:r>
            <a:endParaRPr lang="en-US" sz="3600" dirty="0">
              <a:latin typeface="Arabic Typesetting" panose="03020402040406030203" pitchFamily="66" charset="-78"/>
              <a:cs typeface="Arabic Typesetting" panose="03020402040406030203" pitchFamily="66" charset="-78"/>
            </a:endParaRPr>
          </a:p>
          <a:p>
            <a:pPr lvl="0" algn="just"/>
            <a:r>
              <a:rPr lang="ar-IQ" sz="3600" dirty="0">
                <a:latin typeface="Arabic Typesetting" panose="03020402040406030203" pitchFamily="66" charset="-78"/>
                <a:cs typeface="Arabic Typesetting" panose="03020402040406030203" pitchFamily="66" charset="-78"/>
              </a:rPr>
              <a:t>كما ساهمت في تطوير النظام التربوي، وخصوصا ماله علاقة بمعتقدات المربي جون ديوي.  </a:t>
            </a:r>
            <a:endParaRPr lang="en-US" sz="3600" dirty="0">
              <a:latin typeface="Arabic Typesetting" panose="03020402040406030203" pitchFamily="66" charset="-78"/>
              <a:cs typeface="Arabic Typesetting" panose="03020402040406030203" pitchFamily="66" charset="-78"/>
            </a:endParaRPr>
          </a:p>
          <a:p>
            <a:pPr marL="0" indent="0" algn="just">
              <a:buNone/>
            </a:pPr>
            <a:endParaRPr lang="ar-IQ" sz="3600" dirty="0">
              <a:latin typeface="Arabic Typesetting" panose="03020402040406030203" pitchFamily="66" charset="-78"/>
              <a:cs typeface="Arabic Typesetting" panose="03020402040406030203" pitchFamily="66" charset="-78"/>
            </a:endParaRPr>
          </a:p>
          <a:p>
            <a:pPr marL="0" indent="0" algn="just">
              <a:buNone/>
            </a:pP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360052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المدرســة الوظيفيــة </a:t>
            </a:r>
            <a:r>
              <a:rPr lang="en-US" b="1" dirty="0"/>
              <a:t>Functionalism</a:t>
            </a:r>
            <a:r>
              <a:rPr lang="ar-IQ" b="1" dirty="0"/>
              <a:t> </a:t>
            </a:r>
            <a:endParaRPr lang="ar-IQ" dirty="0"/>
          </a:p>
        </p:txBody>
      </p:sp>
      <p:sp>
        <p:nvSpPr>
          <p:cNvPr id="3" name="Content Placeholder 2"/>
          <p:cNvSpPr>
            <a:spLocks noGrp="1"/>
          </p:cNvSpPr>
          <p:nvPr>
            <p:ph idx="1"/>
          </p:nvPr>
        </p:nvSpPr>
        <p:spPr>
          <a:xfrm>
            <a:off x="1999281" y="2133600"/>
            <a:ext cx="9505331" cy="3777622"/>
          </a:xfrm>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أنتعش علم النفس في أمريكا مع العقد الأخير من القرن التاسع عشر. </a:t>
            </a:r>
          </a:p>
          <a:p>
            <a:pPr marL="0" indent="0" algn="just">
              <a:buNone/>
            </a:pPr>
            <a:r>
              <a:rPr lang="ar-IQ" sz="3600" dirty="0">
                <a:latin typeface="Arabic Typesetting" panose="03020402040406030203" pitchFamily="66" charset="-78"/>
                <a:cs typeface="Arabic Typesetting" panose="03020402040406030203" pitchFamily="66" charset="-78"/>
              </a:rPr>
              <a:t>حيث ظهر وليم جيمس كأبرز علماء النفس الأمريكان خلال هذه</a:t>
            </a:r>
          </a:p>
          <a:p>
            <a:pPr marL="0" indent="0" algn="just">
              <a:buNone/>
            </a:pPr>
            <a:r>
              <a:rPr lang="ar-IQ" sz="3600" dirty="0">
                <a:latin typeface="Arabic Typesetting" panose="03020402040406030203" pitchFamily="66" charset="-78"/>
                <a:cs typeface="Arabic Typesetting" panose="03020402040406030203" pitchFamily="66" charset="-78"/>
              </a:rPr>
              <a:t> الفترة وقد أكد هذه الحقيقة نشره لكتابه المعنون مبادئ علم النفس</a:t>
            </a:r>
          </a:p>
          <a:p>
            <a:pPr marL="0" indent="0" algn="just">
              <a:buNone/>
            </a:pPr>
            <a:r>
              <a:rPr lang="ar-IQ" sz="3600" dirty="0">
                <a:latin typeface="Arabic Typesetting" panose="03020402040406030203" pitchFamily="66" charset="-78"/>
                <a:cs typeface="Arabic Typesetting" panose="03020402040406030203" pitchFamily="66" charset="-78"/>
              </a:rPr>
              <a:t> </a:t>
            </a:r>
            <a:r>
              <a:rPr lang="en-US" sz="3600" i="1" dirty="0">
                <a:latin typeface="Arabic Typesetting" panose="03020402040406030203" pitchFamily="66" charset="-78"/>
                <a:cs typeface="Arabic Typesetting" panose="03020402040406030203" pitchFamily="66" charset="-78"/>
              </a:rPr>
              <a:t>The Principles of Psychology</a:t>
            </a:r>
            <a:r>
              <a:rPr lang="ar-IQ" sz="3600" dirty="0">
                <a:latin typeface="Arabic Typesetting" panose="03020402040406030203" pitchFamily="66" charset="-78"/>
                <a:cs typeface="Arabic Typesetting" panose="03020402040406030203" pitchFamily="66" charset="-78"/>
              </a:rPr>
              <a:t>. </a:t>
            </a:r>
            <a:endParaRPr lang="ar-IQ" dirty="0"/>
          </a:p>
          <a:p>
            <a:pPr marL="0" indent="0">
              <a:buNone/>
            </a:pPr>
            <a:endParaRPr lang="ar-IQ" dirty="0"/>
          </a:p>
        </p:txBody>
      </p:sp>
      <p:pic>
        <p:nvPicPr>
          <p:cNvPr id="4" name="Picture 3"/>
          <p:cNvPicPr>
            <a:picLocks noChangeAspect="1"/>
          </p:cNvPicPr>
          <p:nvPr/>
        </p:nvPicPr>
        <p:blipFill>
          <a:blip r:embed="rId2"/>
          <a:stretch>
            <a:fillRect/>
          </a:stretch>
        </p:blipFill>
        <p:spPr>
          <a:xfrm>
            <a:off x="2201754" y="2133600"/>
            <a:ext cx="2701118" cy="2943225"/>
          </a:xfrm>
          <a:prstGeom prst="rect">
            <a:avLst/>
          </a:prstGeom>
        </p:spPr>
      </p:pic>
    </p:spTree>
    <p:extLst>
      <p:ext uri="{BB962C8B-B14F-4D97-AF65-F5344CB8AC3E}">
        <p14:creationId xmlns:p14="http://schemas.microsoft.com/office/powerpoint/2010/main" val="232760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60DD32-37A0-4B2F-A376-3882143DA988}"/>
              </a:ext>
            </a:extLst>
          </p:cNvPr>
          <p:cNvSpPr>
            <a:spLocks noGrp="1"/>
          </p:cNvSpPr>
          <p:nvPr>
            <p:ph idx="1"/>
          </p:nvPr>
        </p:nvSpPr>
        <p:spPr/>
        <p:txBody>
          <a:bodyPr>
            <a:noAutofit/>
          </a:bodyPr>
          <a:lstStyle/>
          <a:p>
            <a:pPr marL="0" indent="0" algn="just">
              <a:buNone/>
            </a:pPr>
            <a:r>
              <a:rPr lang="ar-IQ" sz="3600" dirty="0">
                <a:latin typeface="Arabic Typesetting" panose="03020402040406030203" pitchFamily="66" charset="-78"/>
                <a:cs typeface="Arabic Typesetting" panose="03020402040406030203" pitchFamily="66" charset="-78"/>
              </a:rPr>
              <a:t>وأصبح كتابه هذا وبشكل سريع المعيار لمنهج علم النفس، وأصبحت أفكاره الأساس </a:t>
            </a:r>
          </a:p>
          <a:p>
            <a:pPr marL="0" indent="0" algn="just">
              <a:buNone/>
            </a:pPr>
            <a:r>
              <a:rPr lang="ar-IQ" sz="3600" dirty="0">
                <a:latin typeface="Arabic Typesetting" panose="03020402040406030203" pitchFamily="66" charset="-78"/>
                <a:cs typeface="Arabic Typesetting" panose="03020402040406030203" pitchFamily="66" charset="-78"/>
              </a:rPr>
              <a:t>لإقامة مدرسة فكرية جديدة في علم النفس عُرفت بالوظيفية. </a:t>
            </a:r>
          </a:p>
          <a:p>
            <a:pPr marL="0" indent="0" algn="just">
              <a:buNone/>
            </a:pPr>
            <a:r>
              <a:rPr lang="ar-IQ" sz="3600" dirty="0">
                <a:latin typeface="Arabic Typesetting" panose="03020402040406030203" pitchFamily="66" charset="-78"/>
                <a:cs typeface="Arabic Typesetting" panose="03020402040406030203" pitchFamily="66" charset="-78"/>
              </a:rPr>
              <a:t>يشير علم النفس الوظيفي أو الوظيفية إلى مدرسة فكرية نفسية كانت نتاجًا مباشرًا للتفكير الدارويني الذي يركز الانتباه على فائدة وهدف السلوك الذي تم تعديله على مدار سنوات من الوجود البشري. </a:t>
            </a:r>
          </a:p>
        </p:txBody>
      </p:sp>
    </p:spTree>
    <p:extLst>
      <p:ext uri="{BB962C8B-B14F-4D97-AF65-F5344CB8AC3E}">
        <p14:creationId xmlns:p14="http://schemas.microsoft.com/office/powerpoint/2010/main" val="3833833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460F7F-4CE9-4004-9776-0355B7F3BE60}"/>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وكذلك الفلسفة البراجماتية أو الذرائعية التي نشأت في الولايات المتحدة حوالي عام 1870. والتي حمل لواؤها مفكرين أمثال ويليام جيمس وجون ديوي. </a:t>
            </a:r>
          </a:p>
          <a:p>
            <a:pPr marL="0" indent="0" algn="just">
              <a:buNone/>
            </a:pPr>
            <a:r>
              <a:rPr lang="ar-IQ" sz="3600" dirty="0">
                <a:latin typeface="Arabic Typesetting" panose="03020402040406030203" pitchFamily="66" charset="-78"/>
                <a:cs typeface="Arabic Typesetting" panose="03020402040406030203" pitchFamily="66" charset="-78"/>
              </a:rPr>
              <a:t>في تلك الفترة كان إدوارد إل ثورندايك، قد حقق شهرة كبيرة من خلال تجاربه حول موضوع التعلم المعروف بالتعلم عن طريق (التجربة والخطأ)، لذلك أعتبره البعض زعيماً للمدرسة الأمريكية الجديدة في علم النفس والتي هي على وشك البروز. </a:t>
            </a:r>
          </a:p>
          <a:p>
            <a:pPr marL="0" indent="0">
              <a:buNone/>
            </a:pPr>
            <a:endParaRPr lang="en-US" dirty="0"/>
          </a:p>
        </p:txBody>
      </p:sp>
    </p:spTree>
    <p:extLst>
      <p:ext uri="{BB962C8B-B14F-4D97-AF65-F5344CB8AC3E}">
        <p14:creationId xmlns:p14="http://schemas.microsoft.com/office/powerpoint/2010/main" val="1266512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5E5296-72D8-4656-A023-697F122D7C9C}"/>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ولكن تجارب ثورندايك لم يكن لها إطار فلسفي أو فكري محدد يؤطرها حتى تستطيع ان تستحق لقب مدرسة. </a:t>
            </a:r>
          </a:p>
          <a:p>
            <a:pPr marL="0" indent="0" algn="just">
              <a:buNone/>
            </a:pPr>
            <a:r>
              <a:rPr lang="ar-IQ" sz="3600" dirty="0">
                <a:latin typeface="Arabic Typesetting" panose="03020402040406030203" pitchFamily="66" charset="-78"/>
                <a:cs typeface="Arabic Typesetting" panose="03020402040406030203" pitchFamily="66" charset="-78"/>
              </a:rPr>
              <a:t>من هنا جاءت اهمية أفكار الفلسفة الذرائعية التي حملها وليم جيمس وجون ديوي لتأطر جهود ثورندايك لتبرز بعد ذلك المدرسة الوظيفية، لذلك نُسب الفضل في تأسيسها الى وليم جيمس وليس ثورندايك. والغريب ان وليم جيمس لم يعتبر نفسه عالم نفس وظيفي!</a:t>
            </a:r>
          </a:p>
          <a:p>
            <a:pPr marL="0" indent="0" algn="just">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065358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26F185-C738-4A13-9F5D-F97B6BD74E7D}"/>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نشأت الوظيفية في تناقض مباشر مع بنيوية إدوارد تيتشنر. </a:t>
            </a:r>
          </a:p>
          <a:p>
            <a:pPr marL="0" indent="0" algn="just">
              <a:buNone/>
            </a:pPr>
            <a:r>
              <a:rPr lang="ar-IQ" sz="3600" dirty="0">
                <a:latin typeface="Arabic Typesetting" panose="03020402040406030203" pitchFamily="66" charset="-78"/>
                <a:cs typeface="Arabic Typesetting" panose="03020402040406030203" pitchFamily="66" charset="-78"/>
              </a:rPr>
              <a:t>بينما ركز تتشنر على تحليل بُنى ومكونات الوعي، فأن المدرسة الوظيفية أكدت على أهمية معرفة وظيفة الوعي. ومن هنا جاء مصطلح الوظيفية.</a:t>
            </a:r>
          </a:p>
          <a:p>
            <a:pPr marL="0" indent="0" algn="just">
              <a:buNone/>
            </a:pPr>
            <a:r>
              <a:rPr lang="ar-IQ" sz="3600" dirty="0">
                <a:latin typeface="Arabic Typesetting" panose="03020402040406030203" pitchFamily="66" charset="-78"/>
                <a:cs typeface="Arabic Typesetting" panose="03020402040406030203" pitchFamily="66" charset="-78"/>
              </a:rPr>
              <a:t>بالنسبة الى وليم جيمس ليس مهماً ان نعرف مم يتكون الوعي، وماهي عناصره ومكوناته. بل المهم أن نعرف وظيفة هذا الوعي، وكيف يمكن الإستفادة منه لتطوير حياة الإنسان والمجتمع.  </a:t>
            </a:r>
          </a:p>
          <a:p>
            <a:pPr marL="0" indent="0" algn="just">
              <a:buNone/>
            </a:pPr>
            <a:endParaRPr lang="en-US" dirty="0"/>
          </a:p>
        </p:txBody>
      </p:sp>
    </p:spTree>
    <p:extLst>
      <p:ext uri="{BB962C8B-B14F-4D97-AF65-F5344CB8AC3E}">
        <p14:creationId xmlns:p14="http://schemas.microsoft.com/office/powerpoint/2010/main" val="262229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FA62AC-29F2-4BC8-9CDB-D14411A5B993}"/>
              </a:ext>
            </a:extLst>
          </p:cNvPr>
          <p:cNvSpPr>
            <a:spLocks noGrp="1"/>
          </p:cNvSpPr>
          <p:nvPr>
            <p:ph idx="1"/>
          </p:nvPr>
        </p:nvSpPr>
        <p:spPr/>
        <p:txBody>
          <a:bodyPr>
            <a:normAutofit/>
          </a:bodyPr>
          <a:lstStyle/>
          <a:p>
            <a:pPr marL="0" indent="0" algn="just">
              <a:buNone/>
            </a:pPr>
            <a:endParaRPr lang="ar-IQ" sz="3600" dirty="0">
              <a:latin typeface="Arabic Typesetting" panose="03020402040406030203" pitchFamily="66" charset="-78"/>
              <a:cs typeface="Arabic Typesetting" panose="03020402040406030203" pitchFamily="66" charset="-78"/>
            </a:endParaRPr>
          </a:p>
          <a:p>
            <a:pPr marL="0" indent="0" algn="just">
              <a:buNone/>
            </a:pPr>
            <a:r>
              <a:rPr lang="ar-IQ" sz="3600" dirty="0">
                <a:latin typeface="Arabic Typesetting" panose="03020402040406030203" pitchFamily="66" charset="-78"/>
                <a:cs typeface="Arabic Typesetting" panose="03020402040406030203" pitchFamily="66" charset="-78"/>
              </a:rPr>
              <a:t>كما أنكرت الوظيفية مبدأ الاستبطان، الذي هو عبارة عن تعبير لفظي عن الخبرة الشعورية، بدلاً من ذلك علينا فهم العمليات البيولوجية للوعي البشري.</a:t>
            </a:r>
          </a:p>
          <a:p>
            <a:pPr marL="0" indent="0" algn="just">
              <a:buNone/>
            </a:pPr>
            <a:r>
              <a:rPr lang="ar-IQ" sz="3600" dirty="0">
                <a:latin typeface="Arabic Typesetting" panose="03020402040406030203" pitchFamily="66" charset="-78"/>
                <a:cs typeface="Arabic Typesetting" panose="03020402040406030203" pitchFamily="66" charset="-78"/>
              </a:rPr>
              <a:t>ولكن يبقى أن الوظيفية أبقت على موضوع الوعي كعنصر أساس في دراسة النفس الإنسانية كما هي الحال مع البنيوية، مع الأخذ بنظر الإعتبار الإختلاف في منهج البحث وأهدافه. </a:t>
            </a:r>
          </a:p>
          <a:p>
            <a:pPr marL="0" indent="0" algn="just">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411454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ar-IQ" sz="3600" dirty="0">
                <a:latin typeface="Arabic Typesetting" panose="03020402040406030203" pitchFamily="66" charset="-78"/>
                <a:cs typeface="Arabic Typesetting" panose="03020402040406030203" pitchFamily="66" charset="-78"/>
              </a:rPr>
              <a:t> لقد ركزت الوظيفية على الكيفية التي يعمل بها السلوك لمساعدة الناس على العيش في بيئاتهم. وبالتالي فان المهم لدى الوظيفيون هو دراسة وظيفة الظاهرة النفسية (الوعي)، حتى يكون بالامكان الاستفادة من هذه الوظيفة لخدمة الانسان. بينما ركزت البنيوية على دراسة بنية </a:t>
            </a:r>
            <a:r>
              <a:rPr lang="ar-IQ" sz="3600">
                <a:latin typeface="Arabic Typesetting" panose="03020402040406030203" pitchFamily="66" charset="-78"/>
                <a:cs typeface="Arabic Typesetting" panose="03020402040406030203" pitchFamily="66" charset="-78"/>
              </a:rPr>
              <a:t>الظاهرة النفسية (الوعي) ومم يتكون.</a:t>
            </a:r>
            <a:endParaRPr lang="ar-IQ" sz="3600" dirty="0">
              <a:latin typeface="Arabic Typesetting" panose="03020402040406030203" pitchFamily="66" charset="-78"/>
              <a:cs typeface="Arabic Typesetting" panose="03020402040406030203" pitchFamily="66" charset="-78"/>
            </a:endParaRPr>
          </a:p>
          <a:p>
            <a:pPr marL="0" indent="0" algn="just">
              <a:buNone/>
            </a:pP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94126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F5F403-021E-465E-9549-2127CCE6FBD7}"/>
              </a:ext>
            </a:extLst>
          </p:cNvPr>
          <p:cNvSpPr>
            <a:spLocks noGrp="1"/>
          </p:cNvSpPr>
          <p:nvPr>
            <p:ph idx="1"/>
          </p:nvPr>
        </p:nvSpPr>
        <p:spPr/>
        <p:txBody>
          <a:bodyPr>
            <a:normAutofit/>
          </a:bodyPr>
          <a:lstStyle/>
          <a:p>
            <a:pPr marL="0" indent="0" algn="just">
              <a:buNone/>
            </a:pPr>
            <a:endParaRPr lang="ar-IQ" sz="3600" dirty="0">
              <a:latin typeface="Arabic Typesetting" panose="03020402040406030203" pitchFamily="66" charset="-78"/>
              <a:cs typeface="Arabic Typesetting" panose="03020402040406030203" pitchFamily="66" charset="-78"/>
            </a:endParaRPr>
          </a:p>
          <a:p>
            <a:pPr algn="just"/>
            <a:r>
              <a:rPr lang="ar-IQ" sz="3600" dirty="0">
                <a:latin typeface="Arabic Typesetting" panose="03020402040406030203" pitchFamily="66" charset="-78"/>
                <a:cs typeface="Arabic Typesetting" panose="03020402040406030203" pitchFamily="66" charset="-78"/>
              </a:rPr>
              <a:t>وفي الوقت الذي ركزت فيه كل من البنيوية والوظيفية على مسألة الوعي، فأن فهم الوظيفية كان مختلفا تماما عن البنيوية. ففي حين ان البنيوية سعت التي تحطيم العمليات الذهنية إلى أجزاء أو بُنَى أصغر، آمنت الوظيفية ان الوعي انما يوجد على شكل عمليات مستمرة ومتغيرة. </a:t>
            </a:r>
          </a:p>
          <a:p>
            <a:pPr marL="0" indent="0" algn="just">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9404582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305</TotalTime>
  <Words>512</Words>
  <Application>Microsoft Office PowerPoint</Application>
  <PresentationFormat>Widescreen</PresentationFormat>
  <Paragraphs>26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Arabic Typesetting</vt:lpstr>
      <vt:lpstr>Arial</vt:lpstr>
      <vt:lpstr>Century Gothic</vt:lpstr>
      <vt:lpstr>Tahoma</vt:lpstr>
      <vt:lpstr>Wingdings 3</vt:lpstr>
      <vt:lpstr>Wisp</vt:lpstr>
      <vt:lpstr>مدارس علم النفس</vt:lpstr>
      <vt:lpstr>المدرســة الوظيفيــة Functionalism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مدارس علم النفس</dc:title>
  <dc:creator>Rifaat Jasseem</dc:creator>
  <cp:lastModifiedBy>Rifaat Jasseem</cp:lastModifiedBy>
  <cp:revision>28</cp:revision>
  <dcterms:created xsi:type="dcterms:W3CDTF">2020-04-12T06:11:52Z</dcterms:created>
  <dcterms:modified xsi:type="dcterms:W3CDTF">2021-08-14T08:34:40Z</dcterms:modified>
</cp:coreProperties>
</file>